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0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43307-78DB-49AB-8E46-276C5B6EB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D4C161-98F4-4277-9254-71A027193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3A73CD-A45B-4032-999E-A1C2E444A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0D587-BCF7-4FF6-9FB5-128C98466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2B9F49-58EA-478E-B872-52A6345AD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67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EF9230-FE9B-4DAD-9BFC-0A7051FBF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C8BAEE-5696-40F3-B73A-92D8A97D2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744C1D-60BD-46E3-A67A-7DE52E57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064F0-6A00-4A21-949D-8C43BB8E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AC8075-CBB0-493B-9071-1A233F0C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1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50295A2-C84E-4233-8A6B-A04DE07ED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F59E14-F6A4-4E13-91D6-968E457ED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2068A-E455-42FC-89E6-9F36197C9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18107-68C8-43AE-9C04-C0F118EDB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78C765-E964-4FD2-B2CB-1551F2A8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12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F907C-F1F5-485E-B6BC-2515DCF79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938FA9-392E-41A4-9EFD-7DB57BC1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48CB97-A17E-4653-974B-7CC2C823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FBD1BA-00F8-4001-80DD-6AC69F44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A79FC3-020F-4ED2-BE0D-23C51E56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54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AE540-CD71-4B30-AEDF-25816543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3BECD53-4A71-49B2-8531-3652441622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A19900-58E2-4219-9267-3CD29252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6A666-B82A-4091-8610-97F8E6A3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CCBC53-0BD4-4EA6-BD85-244B5AD28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56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9ADC5-6284-45CB-B993-4F0FAB2C1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FC6B0C-A584-4A13-A8BB-2AF2238BA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035C84C-7272-44E9-B8C6-C3452AB5D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C49BC8-04DF-473E-9367-1D6473720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E5970-E5F6-4CEB-AE85-88587509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F330F1-D1AE-4597-814D-BF3B64E3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4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44875-B887-4354-A12A-BB26D1416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9EBE46-5EA0-4507-B542-DC6B2E439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AB6721A-F333-4A1E-B207-816D161B5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C5AF646-ED19-4FA7-9BC9-4209E14A5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88009DB-C9DE-43A4-857B-F83DA8A66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3AE766-56F1-4028-A97B-582FABFD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A1B2D9-ECC7-4953-B056-8F26DD7E4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BD6FB7D-4A1E-4B07-9790-74832A64F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74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BBECD-DAB5-4A72-A3BE-992D3AB9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E83FA7-3AAF-4CA4-9445-AF46B0FEE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A51185-6301-4E47-9886-75C69230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95A0FF-1574-477F-A901-C68403CA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27FD9D-5909-48AF-A26E-80269C593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76A209-749E-406D-959A-D0A8F525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2A3C13-0E6A-4D56-96E5-043390B6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3C3EA-FAE1-49D1-9219-0AF818E5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1B72D-11D7-4998-99EE-F17566149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F3F030E-DE6A-431D-B656-8D32CA10C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0AF598-B383-43DC-8C1F-E21B651C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2CB613-B24E-4E24-96AB-59A33C73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38FCD6-FF8B-4E50-94A1-E67381C6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4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58A11-0949-4CEA-8383-A80CC5F37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7D28D9F-9B51-46EF-946F-AE0DCCE56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A2B985C-0E09-4FF2-A724-91BB96B5D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2B7BEF-E911-4C76-BCEA-D099AC0EE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05F2C-E2FF-4ACD-B5B7-AF0402657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D635D7-FC9A-4E11-9E0B-9CC62118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1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D66D809-9D83-4FBF-971A-87D605F9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F525FD-A257-4AD3-B3C1-04E03334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DAE989-2400-4E92-BA54-459869E11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B0F952-83F7-4D82-8D7C-A37FE708EB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3D7DBA-4FD1-4776-9364-A9976B126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4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Souvětí souřadné</a:t>
            </a:r>
            <a:b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cs-CZ" sz="6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a podřadné</a:t>
            </a:r>
          </a:p>
        </p:txBody>
      </p:sp>
    </p:spTree>
    <p:extLst>
      <p:ext uri="{BB962C8B-B14F-4D97-AF65-F5344CB8AC3E}">
        <p14:creationId xmlns:p14="http://schemas.microsoft.com/office/powerpoint/2010/main" val="3723611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4">
                    <a:lumMod val="75000"/>
                  </a:schemeClr>
                </a:solidFill>
              </a:rPr>
              <a:t>Spoj věty do souvětí souřadicími spojovacími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988839"/>
            <a:ext cx="7886700" cy="418812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dirty="0"/>
              <a:t>Večery se zdály nekonečné.             Slunce brzy zapadalo.</a:t>
            </a:r>
          </a:p>
          <a:p>
            <a:pPr marL="0" indent="0">
              <a:buNone/>
            </a:pPr>
            <a:r>
              <a:rPr lang="cs-CZ" sz="2400" dirty="0"/>
              <a:t>Večery se zdály nekonečné, </a:t>
            </a:r>
            <a:r>
              <a:rPr lang="cs-CZ" sz="2400" dirty="0">
                <a:solidFill>
                  <a:srgbClr val="FF0000"/>
                </a:solidFill>
              </a:rPr>
              <a:t>neboť</a:t>
            </a:r>
            <a:r>
              <a:rPr lang="cs-CZ" sz="2400" dirty="0"/>
              <a:t> slunce brzy zapadalo.</a:t>
            </a:r>
          </a:p>
          <a:p>
            <a:pPr marL="0" indent="0">
              <a:buNone/>
            </a:pPr>
            <a:r>
              <a:rPr lang="cs-CZ" sz="2400" dirty="0"/>
              <a:t>Několikrát jsme ho varovali.	        Neposlechl.</a:t>
            </a:r>
          </a:p>
          <a:p>
            <a:pPr marL="0" indent="0">
              <a:buNone/>
            </a:pPr>
            <a:r>
              <a:rPr lang="cs-CZ" sz="2400" dirty="0"/>
              <a:t>Několikrát jsme ho varovali</a:t>
            </a:r>
            <a:r>
              <a:rPr lang="cs-CZ" sz="2400" dirty="0">
                <a:solidFill>
                  <a:schemeClr val="tx1"/>
                </a:solidFill>
              </a:rPr>
              <a:t>,</a:t>
            </a:r>
            <a:r>
              <a:rPr lang="cs-CZ" sz="2400" dirty="0">
                <a:solidFill>
                  <a:srgbClr val="FF0000"/>
                </a:solidFill>
              </a:rPr>
              <a:t> ale  </a:t>
            </a:r>
            <a:r>
              <a:rPr lang="cs-CZ" sz="2400" dirty="0"/>
              <a:t>neposlechl.</a:t>
            </a:r>
          </a:p>
          <a:p>
            <a:pPr marL="0" indent="0">
              <a:buNone/>
            </a:pPr>
            <a:r>
              <a:rPr lang="cs-CZ" sz="2400" dirty="0"/>
              <a:t>Vypadalo to jako náhoda.	        Byl to úmysl.</a:t>
            </a:r>
          </a:p>
          <a:p>
            <a:pPr marL="0" indent="0">
              <a:buNone/>
            </a:pPr>
            <a:r>
              <a:rPr lang="cs-CZ" sz="2400" dirty="0"/>
              <a:t>Vypadalo to jako náhoda, </a:t>
            </a:r>
            <a:r>
              <a:rPr lang="cs-CZ" sz="2400" dirty="0">
                <a:solidFill>
                  <a:srgbClr val="FF0000"/>
                </a:solidFill>
              </a:rPr>
              <a:t>avšak</a:t>
            </a:r>
            <a:r>
              <a:rPr lang="cs-CZ" sz="2400" dirty="0"/>
              <a:t> byl to úmysl.</a:t>
            </a:r>
          </a:p>
          <a:p>
            <a:pPr marL="0" indent="0">
              <a:buNone/>
            </a:pPr>
            <a:r>
              <a:rPr lang="cs-CZ" sz="2400" dirty="0"/>
              <a:t>Vlak supěl do kopce.		         Před tunelem zahoukal.</a:t>
            </a:r>
          </a:p>
          <a:p>
            <a:pPr marL="0" indent="0">
              <a:buNone/>
            </a:pPr>
            <a:r>
              <a:rPr lang="cs-CZ" sz="2400" dirty="0"/>
              <a:t>Vlak supěl do kopce 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  <a:r>
              <a:rPr lang="cs-CZ" sz="2400" dirty="0"/>
              <a:t> před tunelem zahoukal.</a:t>
            </a:r>
          </a:p>
          <a:p>
            <a:pPr marL="0" indent="0">
              <a:buNone/>
            </a:pPr>
            <a:r>
              <a:rPr lang="cs-CZ" sz="2400" dirty="0"/>
              <a:t>Bylo hezky.				         Šli jsme na výlet.</a:t>
            </a:r>
          </a:p>
          <a:p>
            <a:pPr marL="0" indent="0">
              <a:buNone/>
            </a:pPr>
            <a:r>
              <a:rPr lang="cs-CZ" sz="2400" dirty="0"/>
              <a:t>Bylo hezky, </a:t>
            </a:r>
            <a:r>
              <a:rPr lang="cs-CZ" sz="2400" dirty="0">
                <a:solidFill>
                  <a:srgbClr val="FF0000"/>
                </a:solidFill>
              </a:rPr>
              <a:t>a proto </a:t>
            </a:r>
            <a:r>
              <a:rPr lang="cs-CZ" sz="2400" dirty="0"/>
              <a:t>jsme šli na výlet.</a:t>
            </a:r>
          </a:p>
          <a:p>
            <a:pPr marL="0" indent="0">
              <a:buNone/>
            </a:pPr>
            <a:r>
              <a:rPr lang="cs-CZ" sz="2400" dirty="0"/>
              <a:t>Uklidíš pokoj.			         Nepůjdeš ven.</a:t>
            </a:r>
          </a:p>
          <a:p>
            <a:pPr marL="0" indent="0">
              <a:buNone/>
            </a:pPr>
            <a:r>
              <a:rPr lang="cs-CZ" sz="2400" dirty="0"/>
              <a:t>Uklidíš pokoj, </a:t>
            </a:r>
            <a:r>
              <a:rPr lang="cs-CZ" sz="2400" dirty="0">
                <a:solidFill>
                  <a:srgbClr val="FF0000"/>
                </a:solidFill>
              </a:rPr>
              <a:t>nebo</a:t>
            </a:r>
            <a:r>
              <a:rPr lang="cs-CZ" sz="2400" dirty="0"/>
              <a:t> nepůjdeš ven.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9630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9814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Modely některých souřadných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  <a:ln>
            <a:solidFill>
              <a:srgbClr val="0070C0"/>
            </a:solidFill>
          </a:ln>
        </p:spPr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                                    2)           </a:t>
            </a:r>
          </a:p>
          <a:p>
            <a:pPr marL="514350" indent="-514350">
              <a:lnSpc>
                <a:spcPct val="150000"/>
              </a:lnSpc>
              <a:buAutoNum type="arabicParenR" startAt="3"/>
            </a:pPr>
            <a:r>
              <a:rPr lang="cs-CZ" dirty="0"/>
              <a:t>                                    4)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5)</a:t>
            </a:r>
          </a:p>
        </p:txBody>
      </p:sp>
      <p:sp>
        <p:nvSpPr>
          <p:cNvPr id="4" name="Ovál 3"/>
          <p:cNvSpPr/>
          <p:nvPr/>
        </p:nvSpPr>
        <p:spPr>
          <a:xfrm>
            <a:off x="1996479" y="2636759"/>
            <a:ext cx="831093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2VH</a:t>
            </a:r>
          </a:p>
        </p:txBody>
      </p:sp>
      <p:sp>
        <p:nvSpPr>
          <p:cNvPr id="5" name="Ovál 4"/>
          <p:cNvSpPr/>
          <p:nvPr/>
        </p:nvSpPr>
        <p:spPr>
          <a:xfrm>
            <a:off x="1126856" y="3429000"/>
            <a:ext cx="980635" cy="5760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1VV</a:t>
            </a:r>
          </a:p>
        </p:txBody>
      </p:sp>
      <p:sp>
        <p:nvSpPr>
          <p:cNvPr id="7" name="Ovál 6"/>
          <p:cNvSpPr/>
          <p:nvPr/>
        </p:nvSpPr>
        <p:spPr>
          <a:xfrm>
            <a:off x="7051904" y="2651096"/>
            <a:ext cx="908543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4VH</a:t>
            </a:r>
          </a:p>
        </p:txBody>
      </p:sp>
      <p:sp>
        <p:nvSpPr>
          <p:cNvPr id="8" name="Ovál 7"/>
          <p:cNvSpPr/>
          <p:nvPr/>
        </p:nvSpPr>
        <p:spPr>
          <a:xfrm>
            <a:off x="2855926" y="5108282"/>
            <a:ext cx="948733" cy="5760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9" name="Ovál 8"/>
          <p:cNvSpPr/>
          <p:nvPr/>
        </p:nvSpPr>
        <p:spPr>
          <a:xfrm>
            <a:off x="4170048" y="5109080"/>
            <a:ext cx="1037974" cy="5760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4VV</a:t>
            </a:r>
          </a:p>
        </p:txBody>
      </p:sp>
      <p:sp>
        <p:nvSpPr>
          <p:cNvPr id="10" name="Ovál 9"/>
          <p:cNvSpPr/>
          <p:nvPr/>
        </p:nvSpPr>
        <p:spPr>
          <a:xfrm>
            <a:off x="5377571" y="2636759"/>
            <a:ext cx="842833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1VH</a:t>
            </a:r>
          </a:p>
        </p:txBody>
      </p:sp>
      <p:sp>
        <p:nvSpPr>
          <p:cNvPr id="11" name="Ovál 10"/>
          <p:cNvSpPr/>
          <p:nvPr/>
        </p:nvSpPr>
        <p:spPr>
          <a:xfrm>
            <a:off x="3489117" y="2636759"/>
            <a:ext cx="839536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3VH</a:t>
            </a:r>
          </a:p>
        </p:txBody>
      </p:sp>
      <p:sp>
        <p:nvSpPr>
          <p:cNvPr id="12" name="Ovál 11"/>
          <p:cNvSpPr/>
          <p:nvPr/>
        </p:nvSpPr>
        <p:spPr>
          <a:xfrm>
            <a:off x="7692699" y="1620223"/>
            <a:ext cx="936104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3VH</a:t>
            </a:r>
          </a:p>
        </p:txBody>
      </p:sp>
      <p:sp>
        <p:nvSpPr>
          <p:cNvPr id="13" name="Ovál 12"/>
          <p:cNvSpPr/>
          <p:nvPr/>
        </p:nvSpPr>
        <p:spPr>
          <a:xfrm>
            <a:off x="6397392" y="1620223"/>
            <a:ext cx="864096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2VH</a:t>
            </a:r>
          </a:p>
        </p:txBody>
      </p:sp>
      <p:sp>
        <p:nvSpPr>
          <p:cNvPr id="14" name="Ovál 13"/>
          <p:cNvSpPr/>
          <p:nvPr/>
        </p:nvSpPr>
        <p:spPr>
          <a:xfrm>
            <a:off x="4945523" y="1620223"/>
            <a:ext cx="864096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1VH</a:t>
            </a:r>
          </a:p>
        </p:txBody>
      </p:sp>
      <p:sp>
        <p:nvSpPr>
          <p:cNvPr id="15" name="Ovál 14"/>
          <p:cNvSpPr/>
          <p:nvPr/>
        </p:nvSpPr>
        <p:spPr>
          <a:xfrm>
            <a:off x="3330293" y="1665870"/>
            <a:ext cx="820615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2VH</a:t>
            </a:r>
          </a:p>
        </p:txBody>
      </p:sp>
      <p:sp>
        <p:nvSpPr>
          <p:cNvPr id="16" name="Ovál 15"/>
          <p:cNvSpPr/>
          <p:nvPr/>
        </p:nvSpPr>
        <p:spPr>
          <a:xfrm>
            <a:off x="1126856" y="1700808"/>
            <a:ext cx="869623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1VH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1996480" y="1988840"/>
            <a:ext cx="12973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4" idx="6"/>
            <a:endCxn id="13" idx="2"/>
          </p:cNvCxnSpPr>
          <p:nvPr/>
        </p:nvCxnSpPr>
        <p:spPr>
          <a:xfrm>
            <a:off x="5809619" y="1908255"/>
            <a:ext cx="58777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stCxn id="13" idx="6"/>
            <a:endCxn id="12" idx="2"/>
          </p:cNvCxnSpPr>
          <p:nvPr/>
        </p:nvCxnSpPr>
        <p:spPr>
          <a:xfrm>
            <a:off x="7261488" y="1908255"/>
            <a:ext cx="43121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5" idx="7"/>
            <a:endCxn id="4" idx="4"/>
          </p:cNvCxnSpPr>
          <p:nvPr/>
        </p:nvCxnSpPr>
        <p:spPr>
          <a:xfrm flipV="1">
            <a:off x="1963880" y="3212823"/>
            <a:ext cx="448146" cy="3005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stCxn id="4" idx="6"/>
            <a:endCxn id="11" idx="2"/>
          </p:cNvCxnSpPr>
          <p:nvPr/>
        </p:nvCxnSpPr>
        <p:spPr>
          <a:xfrm>
            <a:off x="2827572" y="2924791"/>
            <a:ext cx="66154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Ovál 40"/>
          <p:cNvSpPr/>
          <p:nvPr/>
        </p:nvSpPr>
        <p:spPr>
          <a:xfrm>
            <a:off x="2656733" y="4181491"/>
            <a:ext cx="1037974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VH</a:t>
            </a:r>
          </a:p>
        </p:txBody>
      </p:sp>
      <p:sp>
        <p:nvSpPr>
          <p:cNvPr id="42" name="Ovál 41"/>
          <p:cNvSpPr/>
          <p:nvPr/>
        </p:nvSpPr>
        <p:spPr>
          <a:xfrm>
            <a:off x="1020741" y="4127413"/>
            <a:ext cx="1037974" cy="576064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VH</a:t>
            </a:r>
          </a:p>
        </p:txBody>
      </p:sp>
      <p:sp>
        <p:nvSpPr>
          <p:cNvPr id="43" name="Ovál 42"/>
          <p:cNvSpPr/>
          <p:nvPr/>
        </p:nvSpPr>
        <p:spPr>
          <a:xfrm>
            <a:off x="6013930" y="4625636"/>
            <a:ext cx="1037974" cy="5760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3VV</a:t>
            </a:r>
          </a:p>
        </p:txBody>
      </p:sp>
      <p:sp>
        <p:nvSpPr>
          <p:cNvPr id="44" name="Ovál 43"/>
          <p:cNvSpPr/>
          <p:nvPr/>
        </p:nvSpPr>
        <p:spPr>
          <a:xfrm>
            <a:off x="5356611" y="3573016"/>
            <a:ext cx="1037974" cy="576064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2VV</a:t>
            </a:r>
          </a:p>
        </p:txBody>
      </p:sp>
      <p:cxnSp>
        <p:nvCxnSpPr>
          <p:cNvPr id="46" name="Přímá spojnice 45"/>
          <p:cNvCxnSpPr>
            <a:stCxn id="10" idx="6"/>
          </p:cNvCxnSpPr>
          <p:nvPr/>
        </p:nvCxnSpPr>
        <p:spPr>
          <a:xfrm>
            <a:off x="6220404" y="2924791"/>
            <a:ext cx="92262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Přímá spojnice 50"/>
          <p:cNvCxnSpPr>
            <a:stCxn id="10" idx="4"/>
            <a:endCxn id="44" idx="0"/>
          </p:cNvCxnSpPr>
          <p:nvPr/>
        </p:nvCxnSpPr>
        <p:spPr>
          <a:xfrm>
            <a:off x="5798988" y="3212823"/>
            <a:ext cx="76610" cy="3601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6103505" y="4181491"/>
            <a:ext cx="291080" cy="4441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0908704" y="357301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058715" y="4415445"/>
            <a:ext cx="58645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6" name="Pravá složená závorka 65"/>
          <p:cNvSpPr/>
          <p:nvPr/>
        </p:nvSpPr>
        <p:spPr>
          <a:xfrm rot="16200000">
            <a:off x="3940717" y="4380640"/>
            <a:ext cx="420383" cy="1066056"/>
          </a:xfrm>
          <a:prstGeom prst="rightBrace">
            <a:avLst>
              <a:gd name="adj1" fmla="val 8333"/>
              <a:gd name="adj2" fmla="val 430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8" name="Přímá spojnice 67"/>
          <p:cNvCxnSpPr>
            <a:stCxn id="8" idx="6"/>
            <a:endCxn id="9" idx="2"/>
          </p:cNvCxnSpPr>
          <p:nvPr/>
        </p:nvCxnSpPr>
        <p:spPr>
          <a:xfrm>
            <a:off x="3804659" y="5396314"/>
            <a:ext cx="365389" cy="7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Přímá spojnice 69"/>
          <p:cNvCxnSpPr>
            <a:endCxn id="66" idx="1"/>
          </p:cNvCxnSpPr>
          <p:nvPr/>
        </p:nvCxnSpPr>
        <p:spPr>
          <a:xfrm>
            <a:off x="3740600" y="4469523"/>
            <a:ext cx="336570" cy="233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852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Znázorni stavbu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cs-CZ" sz="2800" dirty="0"/>
              <a:t>Katka telefonovala tátovi, ale ten nebyl na pracovišti</a:t>
            </a:r>
            <a:r>
              <a:rPr lang="cs-CZ" dirty="0"/>
              <a:t>.</a:t>
            </a:r>
          </a:p>
        </p:txBody>
      </p:sp>
      <p:sp>
        <p:nvSpPr>
          <p:cNvPr id="4" name="Ovál 3"/>
          <p:cNvSpPr/>
          <p:nvPr/>
        </p:nvSpPr>
        <p:spPr>
          <a:xfrm>
            <a:off x="1107822" y="2609129"/>
            <a:ext cx="1807994" cy="182798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1HV</a:t>
            </a:r>
          </a:p>
        </p:txBody>
      </p:sp>
      <p:sp>
        <p:nvSpPr>
          <p:cNvPr id="5" name="Ovál 4"/>
          <p:cNvSpPr/>
          <p:nvPr/>
        </p:nvSpPr>
        <p:spPr>
          <a:xfrm>
            <a:off x="4348183" y="2609129"/>
            <a:ext cx="1735986" cy="175597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2HV</a:t>
            </a:r>
          </a:p>
        </p:txBody>
      </p:sp>
      <p:cxnSp>
        <p:nvCxnSpPr>
          <p:cNvPr id="7" name="Přímá spojnice 6"/>
          <p:cNvCxnSpPr>
            <a:cxnSpLocks/>
            <a:endCxn id="5" idx="2"/>
          </p:cNvCxnSpPr>
          <p:nvPr/>
        </p:nvCxnSpPr>
        <p:spPr>
          <a:xfrm>
            <a:off x="2915816" y="3487116"/>
            <a:ext cx="1432367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3059832" y="2938835"/>
            <a:ext cx="108012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ale</a:t>
            </a:r>
          </a:p>
        </p:txBody>
      </p:sp>
    </p:spTree>
    <p:extLst>
      <p:ext uri="{BB962C8B-B14F-4D97-AF65-F5344CB8AC3E}">
        <p14:creationId xmlns:p14="http://schemas.microsoft.com/office/powerpoint/2010/main" val="397511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" y="365127"/>
            <a:ext cx="8229600" cy="76017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Znázorni stavbu souvětí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204" y="1742082"/>
            <a:ext cx="8229600" cy="47507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Aleš dostal špatnou známku</a:t>
            </a:r>
            <a:r>
              <a:rPr lang="cs-CZ" dirty="0"/>
              <a:t>, </a:t>
            </a:r>
            <a:r>
              <a:rPr lang="cs-CZ" b="1" dirty="0">
                <a:solidFill>
                  <a:srgbClr val="0070C0"/>
                </a:solidFill>
              </a:rPr>
              <a:t>protože</a:t>
            </a:r>
            <a:r>
              <a:rPr lang="cs-CZ" dirty="0">
                <a:solidFill>
                  <a:srgbClr val="0070C0"/>
                </a:solidFill>
              </a:rPr>
              <a:t> se nestačil připravit tak, </a:t>
            </a:r>
            <a:r>
              <a:rPr lang="cs-CZ" b="1" dirty="0">
                <a:solidFill>
                  <a:srgbClr val="0070C0"/>
                </a:solidFill>
              </a:rPr>
              <a:t>aby</a:t>
            </a:r>
            <a:r>
              <a:rPr lang="cs-CZ" dirty="0">
                <a:solidFill>
                  <a:srgbClr val="0070C0"/>
                </a:solidFill>
              </a:rPr>
              <a:t> látku pochopil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a</a:t>
            </a:r>
            <a:r>
              <a:rPr lang="cs-CZ" dirty="0">
                <a:solidFill>
                  <a:srgbClr val="FF0000"/>
                </a:solidFill>
              </a:rPr>
              <a:t> ještě schytal poznámku za drzé chování.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1979712" y="3284984"/>
            <a:ext cx="1080120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1VH</a:t>
            </a:r>
          </a:p>
        </p:txBody>
      </p:sp>
      <p:sp>
        <p:nvSpPr>
          <p:cNvPr id="5" name="Ovál 4"/>
          <p:cNvSpPr/>
          <p:nvPr/>
        </p:nvSpPr>
        <p:spPr>
          <a:xfrm>
            <a:off x="4067944" y="3284984"/>
            <a:ext cx="1080120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</a:rPr>
              <a:t>2VH</a:t>
            </a:r>
          </a:p>
        </p:txBody>
      </p:sp>
      <p:sp>
        <p:nvSpPr>
          <p:cNvPr id="6" name="Ovál 5"/>
          <p:cNvSpPr/>
          <p:nvPr/>
        </p:nvSpPr>
        <p:spPr>
          <a:xfrm>
            <a:off x="4565064" y="5373216"/>
            <a:ext cx="1152128" cy="72008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3VV</a:t>
            </a:r>
          </a:p>
        </p:txBody>
      </p:sp>
      <p:sp>
        <p:nvSpPr>
          <p:cNvPr id="7" name="Ovál 6"/>
          <p:cNvSpPr/>
          <p:nvPr/>
        </p:nvSpPr>
        <p:spPr>
          <a:xfrm>
            <a:off x="2915816" y="4447097"/>
            <a:ext cx="1152128" cy="72008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bg1"/>
                </a:solidFill>
              </a:rPr>
              <a:t>2VV</a:t>
            </a:r>
          </a:p>
        </p:txBody>
      </p:sp>
      <p:cxnSp>
        <p:nvCxnSpPr>
          <p:cNvPr id="9" name="Přímá spojnice 8"/>
          <p:cNvCxnSpPr>
            <a:endCxn id="5" idx="2"/>
          </p:cNvCxnSpPr>
          <p:nvPr/>
        </p:nvCxnSpPr>
        <p:spPr>
          <a:xfrm>
            <a:off x="3059832" y="3645024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699792" y="4005064"/>
            <a:ext cx="576064" cy="442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6" idx="1"/>
          </p:cNvCxnSpPr>
          <p:nvPr/>
        </p:nvCxnSpPr>
        <p:spPr>
          <a:xfrm>
            <a:off x="4067944" y="5013176"/>
            <a:ext cx="665845" cy="465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3275856" y="3141406"/>
            <a:ext cx="504056" cy="4320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187624" y="4626898"/>
            <a:ext cx="1584176" cy="36047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protože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410133" y="5487880"/>
            <a:ext cx="1008112" cy="3650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aby</a:t>
            </a:r>
          </a:p>
        </p:txBody>
      </p:sp>
    </p:spTree>
    <p:extLst>
      <p:ext uri="{BB962C8B-B14F-4D97-AF65-F5344CB8AC3E}">
        <p14:creationId xmlns:p14="http://schemas.microsoft.com/office/powerpoint/2010/main" val="314828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  <p:bldP spid="6" grpId="0" animBg="1"/>
      <p:bldP spid="7" grpId="0" animBg="1"/>
      <p:bldP spid="14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Čárka před spojovacími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93608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před spojkami píšeme čárku</a:t>
            </a: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kromě spojek </a:t>
            </a:r>
            <a:r>
              <a:rPr lang="cs-CZ" sz="2800" b="1" i="1" dirty="0">
                <a:solidFill>
                  <a:schemeClr val="accent4">
                    <a:lumMod val="75000"/>
                  </a:schemeClr>
                </a:solidFill>
              </a:rPr>
              <a:t>a, i, ani, nebo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v poměru slučovacím</a:t>
            </a: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je-li před spojkou podřadicí ještě spojka </a:t>
            </a:r>
            <a:b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800" b="1" i="1" dirty="0">
                <a:solidFill>
                  <a:schemeClr val="accent4">
                    <a:lumMod val="75000"/>
                  </a:schemeClr>
                </a:solidFill>
              </a:rPr>
              <a:t>a, ale, i</a:t>
            </a:r>
            <a:r>
              <a:rPr lang="cs-CZ" sz="2800" b="1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nebo příslovce </a:t>
            </a:r>
            <a:r>
              <a:rPr lang="cs-CZ" sz="2800" b="1" i="1" dirty="0">
                <a:solidFill>
                  <a:schemeClr val="accent4">
                    <a:lumMod val="75000"/>
                  </a:schemeClr>
                </a:solidFill>
              </a:rPr>
              <a:t>teprve, právě, zvláště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aj., </a:t>
            </a:r>
            <a:b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píše se čárka před tyto spojky nebo příslovce</a:t>
            </a:r>
          </a:p>
          <a:p>
            <a:pPr marL="0" indent="0">
              <a:buNone/>
            </a:pPr>
            <a:endParaRPr lang="cs-CZ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i="1" dirty="0">
                <a:solidFill>
                  <a:schemeClr val="accent4">
                    <a:lumMod val="50000"/>
                  </a:schemeClr>
                </a:solidFill>
              </a:rPr>
              <a:t>Všichni se připravili, a jakmile to bylo možné, odjeli. </a:t>
            </a:r>
            <a:br>
              <a:rPr lang="cs-CZ" sz="2800" b="1" i="1" dirty="0">
                <a:solidFill>
                  <a:schemeClr val="accent4">
                    <a:lumMod val="50000"/>
                  </a:schemeClr>
                </a:solidFill>
              </a:rPr>
            </a:br>
            <a:endParaRPr lang="cs-CZ" sz="2800" b="1" i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i="1" dirty="0">
                <a:solidFill>
                  <a:schemeClr val="accent4">
                    <a:lumMod val="50000"/>
                  </a:schemeClr>
                </a:solidFill>
              </a:rPr>
              <a:t>Všichni odjeli, právě když je začali svolávat.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6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Souvětí podřadné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68051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cs-CZ" sz="112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skládá se z </a:t>
            </a: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  <a:uFill>
                  <a:solidFill>
                    <a:schemeClr val="accent6">
                      <a:lumMod val="75000"/>
                    </a:schemeClr>
                  </a:solidFill>
                </a:uFill>
              </a:rPr>
              <a:t>jedné věty hlavní</a:t>
            </a: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 a jedné nebo více vět </a:t>
            </a:r>
          </a:p>
          <a:p>
            <a:pPr marL="0" indent="0">
              <a:buNone/>
            </a:pP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  vedlejších</a:t>
            </a:r>
          </a:p>
          <a:p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věty hlavní a vedlejší se od sebe oddělují čárkami </a:t>
            </a:r>
          </a:p>
          <a:p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na začátku vedlejší věty stojí spojky podřadicí, </a:t>
            </a:r>
          </a:p>
          <a:p>
            <a:pPr marL="0" indent="0">
              <a:buNone/>
            </a:pP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  vztažná zájmena nebo vztažná příslovce</a:t>
            </a:r>
          </a:p>
          <a:p>
            <a:endParaRPr lang="cs-CZ" sz="11200" dirty="0"/>
          </a:p>
          <a:p>
            <a:pPr marL="0" indent="0">
              <a:buNone/>
            </a:pPr>
            <a:endParaRPr lang="cs-CZ" sz="11200" dirty="0"/>
          </a:p>
          <a:p>
            <a:pPr marL="0" indent="0" algn="ctr">
              <a:buNone/>
            </a:pPr>
            <a:r>
              <a:rPr lang="cs-CZ" sz="11200" b="1" i="1" dirty="0">
                <a:solidFill>
                  <a:schemeClr val="accent4">
                    <a:lumMod val="50000"/>
                  </a:schemeClr>
                </a:solidFill>
                <a:cs typeface="Arial" pitchFamily="34" charset="0"/>
              </a:rPr>
              <a:t>Kristýna si stěžovala, že jí někdo strčil do tašky kámen, který celý den nosila s sebou. </a:t>
            </a:r>
          </a:p>
          <a:p>
            <a:pPr marL="0" indent="0">
              <a:buNone/>
              <a:defRPr/>
            </a:pPr>
            <a:endParaRPr lang="cs-CZ" sz="112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9137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Souvětí souřadné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700808"/>
            <a:ext cx="7886700" cy="468051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cs-CZ" sz="112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tvoří nejméně dvě věty hlavní a libovolný počet vět </a:t>
            </a:r>
          </a:p>
          <a:p>
            <a:pPr marL="0" indent="0">
              <a:buNone/>
            </a:pP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  vedlejších (nebo žádná věta vedlejší)</a:t>
            </a:r>
          </a:p>
          <a:p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věty hlavní jsou spojeny většinou souřadicími </a:t>
            </a:r>
          </a:p>
          <a:p>
            <a:pPr marL="0" indent="0">
              <a:buNone/>
            </a:pP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  spojkami, nebo jsou připojeny bez spojovacího </a:t>
            </a:r>
          </a:p>
          <a:p>
            <a:pPr marL="0" indent="0">
              <a:buNone/>
            </a:pPr>
            <a:r>
              <a:rPr lang="cs-CZ" sz="11200" b="1" dirty="0">
                <a:solidFill>
                  <a:schemeClr val="accent6">
                    <a:lumMod val="75000"/>
                  </a:schemeClr>
                </a:solidFill>
              </a:rPr>
              <a:t>  výrazu</a:t>
            </a:r>
          </a:p>
          <a:p>
            <a:pPr marL="0" indent="0">
              <a:buNone/>
            </a:pPr>
            <a:endParaRPr lang="cs-CZ" sz="11200" dirty="0"/>
          </a:p>
          <a:p>
            <a:pPr marL="0" indent="0">
              <a:buNone/>
            </a:pPr>
            <a:endParaRPr lang="cs-CZ" sz="11200" dirty="0"/>
          </a:p>
          <a:p>
            <a:pPr algn="ctr">
              <a:buNone/>
            </a:pPr>
            <a:r>
              <a:rPr lang="cs-CZ" sz="11200" b="1" i="1" dirty="0">
                <a:solidFill>
                  <a:schemeClr val="accent4">
                    <a:lumMod val="50000"/>
                  </a:schemeClr>
                </a:solidFill>
              </a:rPr>
              <a:t>Chtěl jsem jet na výlet, ale rodiče mi to zakázali, protože jsem byl nastydlý.</a:t>
            </a:r>
          </a:p>
          <a:p>
            <a:pPr marL="0" indent="0">
              <a:buNone/>
              <a:defRPr/>
            </a:pPr>
            <a:endParaRPr lang="cs-CZ" sz="112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6168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Spojovací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						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528C064-4E34-4DCB-B348-F53AC0567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30489"/>
              </p:ext>
            </p:extLst>
          </p:nvPr>
        </p:nvGraphicFramePr>
        <p:xfrm>
          <a:off x="899592" y="2348880"/>
          <a:ext cx="7344816" cy="3352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632100056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710323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souřadicí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podřadicí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17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spojují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připojují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354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věty ve vztahu souřadnosti</a:t>
                      </a:r>
                    </a:p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(věty hlavní nebo souřadně spojené věty vedlejší)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větu závislou (vedlejší)</a:t>
                      </a:r>
                    </a:p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k větě řídící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4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jednotlivé členy několikanásobného větného členu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784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923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65127"/>
            <a:ext cx="8229600" cy="831626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Spojky souřadicí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3"/>
            <a:ext cx="8229600" cy="46805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spojují-li věty, stojí zpravidla mezi nimi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před spojkami  </a:t>
            </a:r>
            <a:r>
              <a:rPr lang="cs-CZ" sz="2800" b="1" dirty="0">
                <a:solidFill>
                  <a:schemeClr val="accent4">
                    <a:lumMod val="50000"/>
                  </a:schemeClr>
                </a:solidFill>
              </a:rPr>
              <a:t>a, i , ani, nebo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se ve slučovacím poměru čárka nepíše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ve všech ostatních případech se před souřadicím spojovacím výrazem čárka píše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Spojky podřadicí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93608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připojují  vedlejší větu k větě řídící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stojí zpravidla na začátku vedlejší věty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je-li tato věta první větou v souvětí, může stát 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  podřadicí spojka na začátku souvětí</a:t>
            </a:r>
          </a:p>
          <a:p>
            <a:endParaRPr lang="cs-CZ" sz="28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před podřadicími spojkami vždy píšeme čárku</a:t>
            </a:r>
          </a:p>
        </p:txBody>
      </p:sp>
    </p:spTree>
    <p:extLst>
      <p:ext uri="{BB962C8B-B14F-4D97-AF65-F5344CB8AC3E}">
        <p14:creationId xmlns:p14="http://schemas.microsoft.com/office/powerpoint/2010/main" val="399884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Spojovací výrazy souřadicí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139099"/>
              </p:ext>
            </p:extLst>
          </p:nvPr>
        </p:nvGraphicFramePr>
        <p:xfrm>
          <a:off x="628650" y="1484784"/>
          <a:ext cx="7886700" cy="489654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3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slučovací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a, i,  ani, nebo, též, také, pak, jednak – jednak, ani – ani, i – i, hned – hned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696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stupňovací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ba, ba i, ba ani, dokonce</a:t>
                      </a:r>
                      <a:r>
                        <a:rPr lang="cs-CZ" sz="20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(i), nejen – ale i (nýbrž i),</a:t>
                      </a:r>
                    </a:p>
                    <a:p>
                      <a:r>
                        <a:rPr lang="cs-CZ" sz="20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nejen – dokonce i</a:t>
                      </a:r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696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odporovací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ale, avšak, však, jenže, jenomže, nýbrž, naopak,</a:t>
                      </a:r>
                    </a:p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sice - ale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vylučovací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nebo, anebo, či, jinak, buď – (a)nebo, buď – či</a:t>
                      </a:r>
                    </a:p>
                    <a:p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příčinné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neboť, vždyť,</a:t>
                      </a:r>
                      <a:r>
                        <a:rPr lang="cs-CZ" sz="2000" b="1" baseline="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totiž, však také</a:t>
                      </a:r>
                    </a:p>
                    <a:p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788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důsledkové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Both"/>
                      </a:pPr>
                      <a:r>
                        <a:rPr lang="cs-CZ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proto, (a) tedy, (a) tudíž, a tak</a:t>
                      </a:r>
                    </a:p>
                    <a:p>
                      <a:pPr marL="0" indent="0">
                        <a:buNone/>
                      </a:pPr>
                      <a:endParaRPr lang="cs-CZ" sz="20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41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4400" b="1" dirty="0">
                <a:solidFill>
                  <a:schemeClr val="accent4">
                    <a:lumMod val="75000"/>
                  </a:schemeClr>
                </a:solidFill>
              </a:rPr>
              <a:t>Spojovací výrazy podřadicí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355915"/>
              </p:ext>
            </p:extLst>
          </p:nvPr>
        </p:nvGraphicFramePr>
        <p:xfrm>
          <a:off x="628650" y="1556792"/>
          <a:ext cx="7886700" cy="460851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115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1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1507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spojky podřadicí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aby, jakmile, až, než, nežli, zatímco, když, kdyby, pokud, protože, poněvadž, jelikož, jestliže, -</a:t>
                      </a:r>
                      <a:r>
                        <a:rPr lang="cs-CZ" sz="24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li</a:t>
                      </a:r>
                      <a:r>
                        <a:rPr lang="cs-CZ" sz="2400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, přestože, ačkoli, třebaže, i když, i kdyby, ač, že</a:t>
                      </a:r>
                      <a:endParaRPr lang="cs-CZ" sz="24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503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vztažná zájmena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kdo, co, jaký, který, čí, jenž </a:t>
                      </a:r>
                    </a:p>
                    <a:p>
                      <a:endParaRPr lang="cs-CZ" sz="24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503"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vztažná příslovce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kde, kam, odkud, kudy, kdy, odkdy, dokdy, až, proč, jak – tak, jak, jako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060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119814" cy="78537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Doplň spojovací výrazy a označ je (S), (P)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242" y="1472238"/>
            <a:ext cx="8229600" cy="4716046"/>
          </a:xfrm>
        </p:spPr>
        <p:txBody>
          <a:bodyPr>
            <a:normAutofit/>
          </a:bodyPr>
          <a:lstStyle/>
          <a:p>
            <a:r>
              <a:rPr lang="cs-CZ" sz="2800" dirty="0"/>
              <a:t>Věřili jsme,_______ (     )budete úspěšní.</a:t>
            </a:r>
          </a:p>
          <a:p>
            <a:r>
              <a:rPr lang="cs-CZ" sz="2800" dirty="0"/>
              <a:t>Objednáme letenky,______ /(    )cestu odložíme?</a:t>
            </a:r>
          </a:p>
          <a:p>
            <a:r>
              <a:rPr lang="cs-CZ" sz="2800" dirty="0"/>
              <a:t>Smluvili si schůzky na sobotu,____________(    )celý týden neměli čas.</a:t>
            </a:r>
          </a:p>
          <a:p>
            <a:r>
              <a:rPr lang="cs-CZ" sz="2800" dirty="0"/>
              <a:t>Silnice byla kluzká,__________ (    )jsme jeli pomalu.</a:t>
            </a:r>
          </a:p>
          <a:p>
            <a:r>
              <a:rPr lang="cs-CZ" sz="2800" dirty="0"/>
              <a:t>__________(   )se setmělo, rozsvítily se lampy.</a:t>
            </a:r>
          </a:p>
          <a:p>
            <a:r>
              <a:rPr lang="cs-CZ" sz="2800" dirty="0"/>
              <a:t>Zdá se vám, _______(    )   rozhodčí nebyl nestranný.</a:t>
            </a:r>
          </a:p>
          <a:p>
            <a:r>
              <a:rPr lang="cs-CZ" sz="2800" dirty="0"/>
              <a:t>Všichni Janě radili,____ (   )smlouvu vypověděla.</a:t>
            </a:r>
          </a:p>
          <a:p>
            <a:r>
              <a:rPr lang="cs-CZ" sz="2800" dirty="0"/>
              <a:t>Neposlechl,________ (   )jsme ho varovali.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551846" y="1496283"/>
            <a:ext cx="699507" cy="36004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že</a:t>
            </a:r>
          </a:p>
        </p:txBody>
      </p:sp>
      <p:sp>
        <p:nvSpPr>
          <p:cNvPr id="5" name="Ovál 4"/>
          <p:cNvSpPr/>
          <p:nvPr/>
        </p:nvSpPr>
        <p:spPr>
          <a:xfrm>
            <a:off x="3962090" y="5283453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6" name="Ovál 5"/>
          <p:cNvSpPr/>
          <p:nvPr/>
        </p:nvSpPr>
        <p:spPr>
          <a:xfrm>
            <a:off x="3851920" y="4309004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7" name="Ovál 6"/>
          <p:cNvSpPr/>
          <p:nvPr/>
        </p:nvSpPr>
        <p:spPr>
          <a:xfrm>
            <a:off x="2555776" y="3761930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8" name="Ovál 7"/>
          <p:cNvSpPr/>
          <p:nvPr/>
        </p:nvSpPr>
        <p:spPr>
          <a:xfrm>
            <a:off x="5313809" y="3232189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</a:p>
        </p:txBody>
      </p:sp>
      <p:sp>
        <p:nvSpPr>
          <p:cNvPr id="9" name="Ovál 8"/>
          <p:cNvSpPr/>
          <p:nvPr/>
        </p:nvSpPr>
        <p:spPr>
          <a:xfrm>
            <a:off x="7207800" y="2449895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10" name="Ovál 9"/>
          <p:cNvSpPr/>
          <p:nvPr/>
        </p:nvSpPr>
        <p:spPr>
          <a:xfrm>
            <a:off x="4970347" y="1886508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</a:p>
        </p:txBody>
      </p:sp>
      <p:sp>
        <p:nvSpPr>
          <p:cNvPr id="11" name="Ovál 10"/>
          <p:cNvSpPr/>
          <p:nvPr/>
        </p:nvSpPr>
        <p:spPr>
          <a:xfrm>
            <a:off x="3781851" y="1450778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851920" y="1980926"/>
            <a:ext cx="79208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nebo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333109" y="2401214"/>
            <a:ext cx="1304528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protože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728458" y="3239121"/>
            <a:ext cx="1096888" cy="43204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 proto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097593" y="3830261"/>
            <a:ext cx="115212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Když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753819" y="4304564"/>
            <a:ext cx="79208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že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278809" y="4807386"/>
            <a:ext cx="720080" cy="33328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aby</a:t>
            </a:r>
          </a:p>
        </p:txBody>
      </p:sp>
      <p:sp>
        <p:nvSpPr>
          <p:cNvPr id="18" name="Ovál 17"/>
          <p:cNvSpPr/>
          <p:nvPr/>
        </p:nvSpPr>
        <p:spPr>
          <a:xfrm>
            <a:off x="4171970" y="4773694"/>
            <a:ext cx="288032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504339" y="5283453"/>
            <a:ext cx="115212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i když</a:t>
            </a:r>
          </a:p>
        </p:txBody>
      </p:sp>
    </p:spTree>
    <p:extLst>
      <p:ext uri="{BB962C8B-B14F-4D97-AF65-F5344CB8AC3E}">
        <p14:creationId xmlns:p14="http://schemas.microsoft.com/office/powerpoint/2010/main" val="153217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</TotalTime>
  <Words>812</Words>
  <Application>Microsoft Office PowerPoint</Application>
  <PresentationFormat>Předvádění na obrazovce (4:3)</PresentationFormat>
  <Paragraphs>162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Souvětí souřadné a podřadné</vt:lpstr>
      <vt:lpstr>Souvětí podřadné</vt:lpstr>
      <vt:lpstr>Souvětí souřadné</vt:lpstr>
      <vt:lpstr>Spojovací výrazy</vt:lpstr>
      <vt:lpstr>Spojky souřadicí</vt:lpstr>
      <vt:lpstr>Spojky podřadicí</vt:lpstr>
      <vt:lpstr>Spojovací výrazy souřadicí</vt:lpstr>
      <vt:lpstr>Spojovací výrazy podřadicí</vt:lpstr>
      <vt:lpstr>Doplň spojovací výrazy a označ je (S), (P) </vt:lpstr>
      <vt:lpstr>Spoj věty do souvětí souřadicími spojovacími výrazy</vt:lpstr>
      <vt:lpstr>Modely některých souřadných souvětí</vt:lpstr>
      <vt:lpstr>Znázorni stavbu souvětí</vt:lpstr>
      <vt:lpstr>Znázorni stavbu souvětí</vt:lpstr>
      <vt:lpstr>Čárka před spojovacími výrazy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54</cp:revision>
  <dcterms:created xsi:type="dcterms:W3CDTF">2011-03-22T17:13:23Z</dcterms:created>
  <dcterms:modified xsi:type="dcterms:W3CDTF">2021-03-16T18:50:56Z</dcterms:modified>
</cp:coreProperties>
</file>